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7"/>
  </p:notesMasterIdLst>
  <p:sldIdLst>
    <p:sldId id="256" r:id="rId2"/>
    <p:sldId id="264" r:id="rId3"/>
    <p:sldId id="257" r:id="rId4"/>
    <p:sldId id="259" r:id="rId5"/>
    <p:sldId id="263" r:id="rId6"/>
    <p:sldId id="258" r:id="rId7"/>
    <p:sldId id="260" r:id="rId8"/>
    <p:sldId id="261" r:id="rId9"/>
    <p:sldId id="265" r:id="rId10"/>
    <p:sldId id="266" r:id="rId11"/>
    <p:sldId id="272" r:id="rId12"/>
    <p:sldId id="269" r:id="rId13"/>
    <p:sldId id="271" r:id="rId14"/>
    <p:sldId id="274" r:id="rId15"/>
    <p:sldId id="273" r:id="rId16"/>
    <p:sldId id="275" r:id="rId17"/>
    <p:sldId id="277" r:id="rId18"/>
    <p:sldId id="279" r:id="rId19"/>
    <p:sldId id="280" r:id="rId20"/>
    <p:sldId id="284" r:id="rId21"/>
    <p:sldId id="282" r:id="rId22"/>
    <p:sldId id="283" r:id="rId23"/>
    <p:sldId id="285" r:id="rId24"/>
    <p:sldId id="262" r:id="rId25"/>
    <p:sldId id="276" r:id="rId26"/>
  </p:sldIdLst>
  <p:sldSz cx="9144000" cy="5143500" type="screen16x9"/>
  <p:notesSz cx="6858000" cy="9144000"/>
  <p:embeddedFontLst>
    <p:embeddedFont>
      <p:font typeface="Arial Black" panose="020B0A04020102020204" pitchFamily="34" charset="0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148C"/>
    <a:srgbClr val="FF6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E87D8E-4717-48F2-9632-3CF20272EFA4}" v="1" dt="2022-06-13T14:30:25.777"/>
    <p1510:client id="{3C3451BD-3B6E-433A-B180-CA1BE7196A41}" v="408" dt="2022-04-19T12:27:52.832"/>
    <p1510:client id="{4135B453-EF6E-45E7-8DE5-50B357A761E6}" v="215" dt="2022-06-07T13:21:17.257"/>
    <p1510:client id="{4F0C31F4-4025-4E1E-96D0-5E3CAFF0630D}" v="1" dt="2022-04-19T11:59:02.381"/>
    <p1510:client id="{5979B024-2B8E-4B04-997A-A5536A95E959}" v="333" dt="2022-06-07T12:55:26.483"/>
    <p1510:client id="{8143F61A-D746-4A5A-BAD9-8889055705D5}" v="6" dt="2022-05-03T12:55:59.266"/>
    <p1510:client id="{9A5815EB-4516-4E27-AE29-183557D54436}" v="63" dt="2022-04-19T12:30:39.099"/>
    <p1510:client id="{B72DB4CC-D340-412D-8ADE-74989757D721}" v="234" dt="2022-04-19T12:24:06.7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ec4e55781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11ec4e55781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c4e55781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1ec4e55781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c4e55781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1ec4e55781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828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ec4e55781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11ec4e55781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ec4e55781_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11ec4e55781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ec4e55781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1ec4e55781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ec4e55781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1ec4e55781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ec4e55781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1ec4e55781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c4e55781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1ec4e55781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493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c4e55781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1ec4e55781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7211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ec4e55781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1ec4e55781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414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1A6A8-32B8-4F8A-A86D-6F1B7C15F7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3E42A4-A62B-409B-8405-CC1EC466C2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63B54F-E2F5-4181-916E-3978436BE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4E077B-7F9D-4DC8-AFA7-9680484F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35AFEC-CB17-4C54-BD2C-8AD2EB9C0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9054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AA528-D14F-4142-8122-99AB192DE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6A83DD6-1B5C-4C81-A774-AEDBAE460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005B7C-CC8E-41B4-B3F5-F0670BB71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48A1BD-4ABD-40DD-A38F-B4F8769CB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B30178-0F58-47D0-89D2-B7E4429E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6174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C7BF95-640C-4B57-9056-BF46773A8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E8A82B4-9DA7-4BA6-8F15-5206CBE9B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D569DB-4BFD-4EF7-A55F-CC88D9CE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BC5C0-B74A-4725-BCCE-344D4AEE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FAE1B2-247C-44D3-9C1E-4E530B0C2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905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388157" y="460009"/>
            <a:ext cx="2846546" cy="500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3200" b="0" i="0">
                <a:solidFill>
                  <a:srgbClr val="FC61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519940" y="2253615"/>
            <a:ext cx="6955631" cy="133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 sz="8600" b="0" i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99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B5014-E351-4036-9503-1BDF6142D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EFB561-3740-4C8C-87D7-D14A045BB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793CB6-D152-43BF-8913-158E13D64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5F49DF-C769-4F64-A691-4381D320A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8B3302-BF5F-40DE-8732-33D232964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91543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CA30FC-276F-4594-B6FE-6516318BC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54EF64-645E-4805-A5D2-C11E8AF00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37B1F3-BA06-4108-ACCA-A9BB1532C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DC4B13-3BE6-4726-9E65-38821B33F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BD0233-63D0-4B7C-ABEE-16541301A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604400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CCECE-ED1D-4F53-843C-75E54E9AE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C0F77C-CF1A-439E-AE15-4F1454337A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B0473E-4FD2-4648-9127-768B779FA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D78671-0701-4162-9589-0D3D198B5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1620BC-397B-4C20-8341-FB5218A9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D6D054-BEA2-4973-9584-4B04E84E9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88416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F5582-9F47-441E-85FF-1D1D8512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4A8EF8-11E0-4C0C-9ED4-8DA0AC288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C4217D0-A827-49DD-B5C3-2FD555980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D2BE6B8-1E39-42BA-96AE-ADC19A8BB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7241084-0E81-4696-8003-EFE5A444CB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19C1959-DD79-4920-8172-86700B1B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1D8CFBF-048B-4F71-B902-9AC97B15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6EA152E-D7D9-4D4B-A3F6-75F1EBBC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98389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CF74C0-3FFC-47EB-96F9-FB0773FDB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6482B3-1212-4D65-9426-F9D1E36F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5AEAE5B-15CA-4CB5-9E41-F7E0B6673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1244DE0-D95E-418E-974E-34BC9808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584244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1A7B375-8572-4F78-AFE2-7A4C318F3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FF93D11-0E03-405B-B3FB-42F099E4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FDAAD0-B1F4-417B-816D-ADCCDCA2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994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B31FC-588D-468D-AEBB-B77B7323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2B3FD5-2C17-437A-8F7B-7C3FF1372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E1CB00-355C-49EF-8424-E8F5A5930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5A0507-41FC-4B72-97A3-5F90E40B1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047628-599F-4134-A97E-B3E69E096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F1B3F59-C818-4D29-B857-5BC56F356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74606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BEDF8-AAEF-4557-BA77-82C2BB807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48D00D9-A04A-4E91-8901-EC65B9472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6CA35C-90A5-4003-B470-7E5DB3709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6BFF4F0-9917-43D2-9021-D26502B8E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10DEC3-3694-4771-B8C1-A91AE46B2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8533B6-9B37-45BF-8EF8-18BB7B6EC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9707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D148C"/>
            </a:gs>
            <a:gs pos="17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41BEBC4-6204-44B9-B3CC-77DC2108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47762F-858F-4A79-844C-F04A1497E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5CFA0E-9834-4BE9-A30A-314B111AAC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7C925-516B-4AB7-AC11-AB1DC38D5AF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D843CD-937E-42AB-9AA6-2B7D3697E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B23B5-9354-4472-8E5C-B1FDF8DF0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161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x.com/pt-br/home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hyperlink" Target="https://www.oracle.com/customers/fedex-oci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2935634" y="605809"/>
            <a:ext cx="33186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     UC Arquitetura empresarial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" name="Google Shape;90;p19"/>
          <p:cNvGrpSpPr/>
          <p:nvPr/>
        </p:nvGrpSpPr>
        <p:grpSpPr>
          <a:xfrm>
            <a:off x="1943341" y="1551215"/>
            <a:ext cx="5257311" cy="1363436"/>
            <a:chOff x="1345679" y="2665729"/>
            <a:chExt cx="8820390" cy="2209597"/>
          </a:xfrm>
        </p:grpSpPr>
        <p:sp>
          <p:nvSpPr>
            <p:cNvPr id="91" name="Google Shape;91;p19"/>
            <p:cNvSpPr/>
            <p:nvPr/>
          </p:nvSpPr>
          <p:spPr>
            <a:xfrm>
              <a:off x="1345679" y="2665729"/>
              <a:ext cx="1661160" cy="2174240"/>
            </a:xfrm>
            <a:custGeom>
              <a:avLst/>
              <a:gdLst/>
              <a:ahLst/>
              <a:cxnLst/>
              <a:rect l="l" t="t" r="r" b="b"/>
              <a:pathLst>
                <a:path w="1661160" h="2174240" extrusionOk="0">
                  <a:moveTo>
                    <a:pt x="1660677" y="0"/>
                  </a:moveTo>
                  <a:lnTo>
                    <a:pt x="0" y="0"/>
                  </a:lnTo>
                  <a:lnTo>
                    <a:pt x="0" y="467360"/>
                  </a:lnTo>
                  <a:lnTo>
                    <a:pt x="0" y="847090"/>
                  </a:lnTo>
                  <a:lnTo>
                    <a:pt x="0" y="1286510"/>
                  </a:lnTo>
                  <a:lnTo>
                    <a:pt x="0" y="2174240"/>
                  </a:lnTo>
                  <a:lnTo>
                    <a:pt x="674636" y="2174240"/>
                  </a:lnTo>
                  <a:lnTo>
                    <a:pt x="674636" y="1286510"/>
                  </a:lnTo>
                  <a:lnTo>
                    <a:pt x="1517040" y="1286510"/>
                  </a:lnTo>
                  <a:lnTo>
                    <a:pt x="1517040" y="847090"/>
                  </a:lnTo>
                  <a:lnTo>
                    <a:pt x="674636" y="847090"/>
                  </a:lnTo>
                  <a:lnTo>
                    <a:pt x="674636" y="467360"/>
                  </a:lnTo>
                  <a:lnTo>
                    <a:pt x="1660677" y="467360"/>
                  </a:lnTo>
                  <a:lnTo>
                    <a:pt x="1660677" y="0"/>
                  </a:lnTo>
                  <a:close/>
                </a:path>
              </a:pathLst>
            </a:custGeom>
            <a:solidFill>
              <a:srgbClr val="41107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6344640" y="2665729"/>
              <a:ext cx="3821429" cy="2174240"/>
            </a:xfrm>
            <a:custGeom>
              <a:avLst/>
              <a:gdLst/>
              <a:ahLst/>
              <a:cxnLst/>
              <a:rect l="l" t="t" r="r" b="b"/>
              <a:pathLst>
                <a:path w="3821429" h="2174240" extrusionOk="0">
                  <a:moveTo>
                    <a:pt x="3821404" y="2173744"/>
                  </a:moveTo>
                  <a:lnTo>
                    <a:pt x="3246120" y="1349705"/>
                  </a:lnTo>
                  <a:lnTo>
                    <a:pt x="3782885" y="599109"/>
                  </a:lnTo>
                  <a:lnTo>
                    <a:pt x="3117596" y="599109"/>
                  </a:lnTo>
                  <a:lnTo>
                    <a:pt x="2826359" y="1037945"/>
                  </a:lnTo>
                  <a:lnTo>
                    <a:pt x="2576157" y="599109"/>
                  </a:lnTo>
                  <a:lnTo>
                    <a:pt x="1860118" y="599109"/>
                  </a:lnTo>
                  <a:lnTo>
                    <a:pt x="2402281" y="1349705"/>
                  </a:lnTo>
                  <a:lnTo>
                    <a:pt x="1832394" y="2171166"/>
                  </a:lnTo>
                  <a:lnTo>
                    <a:pt x="1832394" y="1681480"/>
                  </a:lnTo>
                  <a:lnTo>
                    <a:pt x="673201" y="1681480"/>
                  </a:lnTo>
                  <a:lnTo>
                    <a:pt x="673201" y="1253490"/>
                  </a:lnTo>
                  <a:lnTo>
                    <a:pt x="1718284" y="1253490"/>
                  </a:lnTo>
                  <a:lnTo>
                    <a:pt x="1718284" y="810260"/>
                  </a:lnTo>
                  <a:lnTo>
                    <a:pt x="673201" y="810260"/>
                  </a:lnTo>
                  <a:lnTo>
                    <a:pt x="673201" y="464820"/>
                  </a:lnTo>
                  <a:lnTo>
                    <a:pt x="1799996" y="464820"/>
                  </a:lnTo>
                  <a:lnTo>
                    <a:pt x="1799996" y="0"/>
                  </a:lnTo>
                  <a:lnTo>
                    <a:pt x="0" y="0"/>
                  </a:lnTo>
                  <a:lnTo>
                    <a:pt x="0" y="464820"/>
                  </a:lnTo>
                  <a:lnTo>
                    <a:pt x="0" y="810260"/>
                  </a:lnTo>
                  <a:lnTo>
                    <a:pt x="0" y="1253490"/>
                  </a:lnTo>
                  <a:lnTo>
                    <a:pt x="0" y="1681480"/>
                  </a:lnTo>
                  <a:lnTo>
                    <a:pt x="0" y="2174240"/>
                  </a:lnTo>
                  <a:lnTo>
                    <a:pt x="1832394" y="2174240"/>
                  </a:lnTo>
                  <a:lnTo>
                    <a:pt x="1832394" y="2173744"/>
                  </a:lnTo>
                  <a:lnTo>
                    <a:pt x="2484005" y="2173744"/>
                  </a:lnTo>
                  <a:lnTo>
                    <a:pt x="2826359" y="1666875"/>
                  </a:lnTo>
                  <a:lnTo>
                    <a:pt x="3117596" y="2173744"/>
                  </a:lnTo>
                  <a:lnTo>
                    <a:pt x="3821404" y="2173744"/>
                  </a:lnTo>
                  <a:close/>
                </a:path>
              </a:pathLst>
            </a:custGeom>
            <a:solidFill>
              <a:srgbClr val="FC61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2846514" y="2666161"/>
              <a:ext cx="3505200" cy="2209165"/>
            </a:xfrm>
            <a:custGeom>
              <a:avLst/>
              <a:gdLst/>
              <a:ahLst/>
              <a:cxnLst/>
              <a:rect l="l" t="t" r="r" b="b"/>
              <a:pathLst>
                <a:path w="3505200" h="2209165" extrusionOk="0">
                  <a:moveTo>
                    <a:pt x="3504603" y="0"/>
                  </a:moveTo>
                  <a:lnTo>
                    <a:pt x="2899448" y="0"/>
                  </a:lnTo>
                  <a:lnTo>
                    <a:pt x="2899448" y="1382039"/>
                  </a:lnTo>
                  <a:lnTo>
                    <a:pt x="2897289" y="1446961"/>
                  </a:lnTo>
                  <a:lnTo>
                    <a:pt x="2890824" y="1505610"/>
                  </a:lnTo>
                  <a:lnTo>
                    <a:pt x="2880093" y="1557947"/>
                  </a:lnTo>
                  <a:lnTo>
                    <a:pt x="2865094" y="1603971"/>
                  </a:lnTo>
                  <a:lnTo>
                    <a:pt x="2845854" y="1643621"/>
                  </a:lnTo>
                  <a:lnTo>
                    <a:pt x="2822410" y="1676882"/>
                  </a:lnTo>
                  <a:lnTo>
                    <a:pt x="2781363" y="1716366"/>
                  </a:lnTo>
                  <a:lnTo>
                    <a:pt x="2735503" y="1744611"/>
                  </a:lnTo>
                  <a:lnTo>
                    <a:pt x="2684856" y="1761578"/>
                  </a:lnTo>
                  <a:lnTo>
                    <a:pt x="2629446" y="1767243"/>
                  </a:lnTo>
                  <a:lnTo>
                    <a:pt x="2577604" y="1761642"/>
                  </a:lnTo>
                  <a:lnTo>
                    <a:pt x="2530081" y="1744840"/>
                  </a:lnTo>
                  <a:lnTo>
                    <a:pt x="2486876" y="1716824"/>
                  </a:lnTo>
                  <a:lnTo>
                    <a:pt x="2448001" y="1677593"/>
                  </a:lnTo>
                  <a:lnTo>
                    <a:pt x="2425560" y="1644865"/>
                  </a:lnTo>
                  <a:lnTo>
                    <a:pt x="2407196" y="1606435"/>
                  </a:lnTo>
                  <a:lnTo>
                    <a:pt x="2392921" y="1562265"/>
                  </a:lnTo>
                  <a:lnTo>
                    <a:pt x="2382723" y="1512379"/>
                  </a:lnTo>
                  <a:lnTo>
                    <a:pt x="2376601" y="1456740"/>
                  </a:lnTo>
                  <a:lnTo>
                    <a:pt x="2374569" y="1395361"/>
                  </a:lnTo>
                  <a:lnTo>
                    <a:pt x="2376538" y="1329905"/>
                  </a:lnTo>
                  <a:lnTo>
                    <a:pt x="2382482" y="1271041"/>
                  </a:lnTo>
                  <a:lnTo>
                    <a:pt x="2392388" y="1218780"/>
                  </a:lnTo>
                  <a:lnTo>
                    <a:pt x="2406243" y="1173124"/>
                  </a:lnTo>
                  <a:lnTo>
                    <a:pt x="2424061" y="1134059"/>
                  </a:lnTo>
                  <a:lnTo>
                    <a:pt x="2445842" y="1101598"/>
                  </a:lnTo>
                  <a:lnTo>
                    <a:pt x="2483421" y="1063332"/>
                  </a:lnTo>
                  <a:lnTo>
                    <a:pt x="2525395" y="1035989"/>
                  </a:lnTo>
                  <a:lnTo>
                    <a:pt x="2571686" y="1019594"/>
                  </a:lnTo>
                  <a:lnTo>
                    <a:pt x="2622245" y="1014120"/>
                  </a:lnTo>
                  <a:lnTo>
                    <a:pt x="2668549" y="1017790"/>
                  </a:lnTo>
                  <a:lnTo>
                    <a:pt x="2711577" y="1028788"/>
                  </a:lnTo>
                  <a:lnTo>
                    <a:pt x="2751328" y="1047089"/>
                  </a:lnTo>
                  <a:lnTo>
                    <a:pt x="2787777" y="1072692"/>
                  </a:lnTo>
                  <a:lnTo>
                    <a:pt x="2820962" y="1105560"/>
                  </a:lnTo>
                  <a:lnTo>
                    <a:pt x="2844901" y="1138567"/>
                  </a:lnTo>
                  <a:lnTo>
                    <a:pt x="2864510" y="1176769"/>
                  </a:lnTo>
                  <a:lnTo>
                    <a:pt x="2879775" y="1220177"/>
                  </a:lnTo>
                  <a:lnTo>
                    <a:pt x="2890697" y="1268844"/>
                  </a:lnTo>
                  <a:lnTo>
                    <a:pt x="2897251" y="1322793"/>
                  </a:lnTo>
                  <a:lnTo>
                    <a:pt x="2899448" y="1382039"/>
                  </a:lnTo>
                  <a:lnTo>
                    <a:pt x="2899448" y="0"/>
                  </a:lnTo>
                  <a:lnTo>
                    <a:pt x="2895130" y="0"/>
                  </a:lnTo>
                  <a:lnTo>
                    <a:pt x="2895130" y="753478"/>
                  </a:lnTo>
                  <a:lnTo>
                    <a:pt x="2858439" y="717334"/>
                  </a:lnTo>
                  <a:lnTo>
                    <a:pt x="2819692" y="684949"/>
                  </a:lnTo>
                  <a:lnTo>
                    <a:pt x="2778861" y="656386"/>
                  </a:lnTo>
                  <a:lnTo>
                    <a:pt x="2735973" y="631698"/>
                  </a:lnTo>
                  <a:lnTo>
                    <a:pt x="2691003" y="610920"/>
                  </a:lnTo>
                  <a:lnTo>
                    <a:pt x="2644127" y="593813"/>
                  </a:lnTo>
                  <a:lnTo>
                    <a:pt x="2595118" y="580504"/>
                  </a:lnTo>
                  <a:lnTo>
                    <a:pt x="2543987" y="571004"/>
                  </a:lnTo>
                  <a:lnTo>
                    <a:pt x="2490736" y="565302"/>
                  </a:lnTo>
                  <a:lnTo>
                    <a:pt x="2435402" y="563397"/>
                  </a:lnTo>
                  <a:lnTo>
                    <a:pt x="2383701" y="565111"/>
                  </a:lnTo>
                  <a:lnTo>
                    <a:pt x="2333663" y="570255"/>
                  </a:lnTo>
                  <a:lnTo>
                    <a:pt x="2285301" y="578840"/>
                  </a:lnTo>
                  <a:lnTo>
                    <a:pt x="2238603" y="590842"/>
                  </a:lnTo>
                  <a:lnTo>
                    <a:pt x="2193582" y="606285"/>
                  </a:lnTo>
                  <a:lnTo>
                    <a:pt x="2150237" y="625157"/>
                  </a:lnTo>
                  <a:lnTo>
                    <a:pt x="2108568" y="647471"/>
                  </a:lnTo>
                  <a:lnTo>
                    <a:pt x="2068588" y="673227"/>
                  </a:lnTo>
                  <a:lnTo>
                    <a:pt x="2030285" y="702411"/>
                  </a:lnTo>
                  <a:lnTo>
                    <a:pt x="1993684" y="735050"/>
                  </a:lnTo>
                  <a:lnTo>
                    <a:pt x="1958771" y="771118"/>
                  </a:lnTo>
                  <a:lnTo>
                    <a:pt x="1931047" y="804189"/>
                  </a:lnTo>
                  <a:lnTo>
                    <a:pt x="1905533" y="839419"/>
                  </a:lnTo>
                  <a:lnTo>
                    <a:pt x="1882228" y="876808"/>
                  </a:lnTo>
                  <a:lnTo>
                    <a:pt x="1861146" y="916355"/>
                  </a:lnTo>
                  <a:lnTo>
                    <a:pt x="1842274" y="958088"/>
                  </a:lnTo>
                  <a:lnTo>
                    <a:pt x="1825625" y="1001979"/>
                  </a:lnTo>
                  <a:lnTo>
                    <a:pt x="1811197" y="1048042"/>
                  </a:lnTo>
                  <a:lnTo>
                    <a:pt x="1798980" y="1096289"/>
                  </a:lnTo>
                  <a:lnTo>
                    <a:pt x="1789125" y="1145946"/>
                  </a:lnTo>
                  <a:lnTo>
                    <a:pt x="1786902" y="1136129"/>
                  </a:lnTo>
                  <a:lnTo>
                    <a:pt x="1773605" y="1089075"/>
                  </a:lnTo>
                  <a:lnTo>
                    <a:pt x="1758276" y="1044359"/>
                  </a:lnTo>
                  <a:lnTo>
                    <a:pt x="1740916" y="1001979"/>
                  </a:lnTo>
                  <a:lnTo>
                    <a:pt x="1721523" y="961923"/>
                  </a:lnTo>
                  <a:lnTo>
                    <a:pt x="1697786" y="920521"/>
                  </a:lnTo>
                  <a:lnTo>
                    <a:pt x="1697469" y="919962"/>
                  </a:lnTo>
                  <a:lnTo>
                    <a:pt x="1671142" y="880249"/>
                  </a:lnTo>
                  <a:lnTo>
                    <a:pt x="1642541" y="842797"/>
                  </a:lnTo>
                  <a:lnTo>
                    <a:pt x="1611668" y="807593"/>
                  </a:lnTo>
                  <a:lnTo>
                    <a:pt x="1578521" y="774649"/>
                  </a:lnTo>
                  <a:lnTo>
                    <a:pt x="1543088" y="743978"/>
                  </a:lnTo>
                  <a:lnTo>
                    <a:pt x="1505369" y="715581"/>
                  </a:lnTo>
                  <a:lnTo>
                    <a:pt x="1465376" y="689470"/>
                  </a:lnTo>
                  <a:lnTo>
                    <a:pt x="1423085" y="665632"/>
                  </a:lnTo>
                  <a:lnTo>
                    <a:pt x="1386357" y="647928"/>
                  </a:lnTo>
                  <a:lnTo>
                    <a:pt x="1347254" y="631888"/>
                  </a:lnTo>
                  <a:lnTo>
                    <a:pt x="1305788" y="617537"/>
                  </a:lnTo>
                  <a:lnTo>
                    <a:pt x="1261973" y="604862"/>
                  </a:lnTo>
                  <a:lnTo>
                    <a:pt x="1215796" y="593864"/>
                  </a:lnTo>
                  <a:lnTo>
                    <a:pt x="1209611" y="592683"/>
                  </a:lnTo>
                  <a:lnTo>
                    <a:pt x="1209611" y="1246682"/>
                  </a:lnTo>
                  <a:lnTo>
                    <a:pt x="615251" y="1246682"/>
                  </a:lnTo>
                  <a:lnTo>
                    <a:pt x="622719" y="1193114"/>
                  </a:lnTo>
                  <a:lnTo>
                    <a:pt x="633450" y="1145146"/>
                  </a:lnTo>
                  <a:lnTo>
                    <a:pt x="647433" y="1102753"/>
                  </a:lnTo>
                  <a:lnTo>
                    <a:pt x="664654" y="1065923"/>
                  </a:lnTo>
                  <a:lnTo>
                    <a:pt x="721715" y="993609"/>
                  </a:lnTo>
                  <a:lnTo>
                    <a:pt x="762977" y="961656"/>
                  </a:lnTo>
                  <a:lnTo>
                    <a:pt x="808875" y="938822"/>
                  </a:lnTo>
                  <a:lnTo>
                    <a:pt x="859459" y="925106"/>
                  </a:lnTo>
                  <a:lnTo>
                    <a:pt x="914768" y="920521"/>
                  </a:lnTo>
                  <a:lnTo>
                    <a:pt x="973886" y="925258"/>
                  </a:lnTo>
                  <a:lnTo>
                    <a:pt x="1027036" y="939431"/>
                  </a:lnTo>
                  <a:lnTo>
                    <a:pt x="1074178" y="963053"/>
                  </a:lnTo>
                  <a:lnTo>
                    <a:pt x="1115288" y="996124"/>
                  </a:lnTo>
                  <a:lnTo>
                    <a:pt x="1143584" y="1030338"/>
                  </a:lnTo>
                  <a:lnTo>
                    <a:pt x="1167142" y="1072502"/>
                  </a:lnTo>
                  <a:lnTo>
                    <a:pt x="1185989" y="1122616"/>
                  </a:lnTo>
                  <a:lnTo>
                    <a:pt x="1200137" y="1180680"/>
                  </a:lnTo>
                  <a:lnTo>
                    <a:pt x="1209611" y="1246682"/>
                  </a:lnTo>
                  <a:lnTo>
                    <a:pt x="1209611" y="592683"/>
                  </a:lnTo>
                  <a:lnTo>
                    <a:pt x="1167269" y="584568"/>
                  </a:lnTo>
                  <a:lnTo>
                    <a:pt x="1116393" y="576948"/>
                  </a:lnTo>
                  <a:lnTo>
                    <a:pt x="1063193" y="571030"/>
                  </a:lnTo>
                  <a:lnTo>
                    <a:pt x="1007643" y="566788"/>
                  </a:lnTo>
                  <a:lnTo>
                    <a:pt x="949769" y="564248"/>
                  </a:lnTo>
                  <a:lnTo>
                    <a:pt x="889571" y="563397"/>
                  </a:lnTo>
                  <a:lnTo>
                    <a:pt x="830935" y="564565"/>
                  </a:lnTo>
                  <a:lnTo>
                    <a:pt x="774153" y="568058"/>
                  </a:lnTo>
                  <a:lnTo>
                    <a:pt x="719226" y="573874"/>
                  </a:lnTo>
                  <a:lnTo>
                    <a:pt x="666140" y="582015"/>
                  </a:lnTo>
                  <a:lnTo>
                    <a:pt x="614895" y="592480"/>
                  </a:lnTo>
                  <a:lnTo>
                    <a:pt x="565505" y="605282"/>
                  </a:lnTo>
                  <a:lnTo>
                    <a:pt x="517956" y="620420"/>
                  </a:lnTo>
                  <a:lnTo>
                    <a:pt x="472236" y="637882"/>
                  </a:lnTo>
                  <a:lnTo>
                    <a:pt x="428358" y="657669"/>
                  </a:lnTo>
                  <a:lnTo>
                    <a:pt x="386321" y="679805"/>
                  </a:lnTo>
                  <a:lnTo>
                    <a:pt x="346125" y="704265"/>
                  </a:lnTo>
                  <a:lnTo>
                    <a:pt x="307759" y="731050"/>
                  </a:lnTo>
                  <a:lnTo>
                    <a:pt x="271221" y="760183"/>
                  </a:lnTo>
                  <a:lnTo>
                    <a:pt x="236524" y="791641"/>
                  </a:lnTo>
                  <a:lnTo>
                    <a:pt x="201523" y="827620"/>
                  </a:lnTo>
                  <a:lnTo>
                    <a:pt x="169341" y="865251"/>
                  </a:lnTo>
                  <a:lnTo>
                    <a:pt x="139954" y="904544"/>
                  </a:lnTo>
                  <a:lnTo>
                    <a:pt x="113360" y="945502"/>
                  </a:lnTo>
                  <a:lnTo>
                    <a:pt x="89560" y="988123"/>
                  </a:lnTo>
                  <a:lnTo>
                    <a:pt x="68567" y="1032395"/>
                  </a:lnTo>
                  <a:lnTo>
                    <a:pt x="50380" y="1078344"/>
                  </a:lnTo>
                  <a:lnTo>
                    <a:pt x="34988" y="1125943"/>
                  </a:lnTo>
                  <a:lnTo>
                    <a:pt x="22390" y="1175207"/>
                  </a:lnTo>
                  <a:lnTo>
                    <a:pt x="12585" y="1226134"/>
                  </a:lnTo>
                  <a:lnTo>
                    <a:pt x="5588" y="1278724"/>
                  </a:lnTo>
                  <a:lnTo>
                    <a:pt x="1397" y="1332966"/>
                  </a:lnTo>
                  <a:lnTo>
                    <a:pt x="0" y="1388872"/>
                  </a:lnTo>
                  <a:lnTo>
                    <a:pt x="1447" y="1445869"/>
                  </a:lnTo>
                  <a:lnTo>
                    <a:pt x="5803" y="1501152"/>
                  </a:lnTo>
                  <a:lnTo>
                    <a:pt x="13081" y="1554734"/>
                  </a:lnTo>
                  <a:lnTo>
                    <a:pt x="23253" y="1606613"/>
                  </a:lnTo>
                  <a:lnTo>
                    <a:pt x="36334" y="1656803"/>
                  </a:lnTo>
                  <a:lnTo>
                    <a:pt x="52324" y="1705305"/>
                  </a:lnTo>
                  <a:lnTo>
                    <a:pt x="71208" y="1752117"/>
                  </a:lnTo>
                  <a:lnTo>
                    <a:pt x="93014" y="1797240"/>
                  </a:lnTo>
                  <a:lnTo>
                    <a:pt x="117729" y="1840674"/>
                  </a:lnTo>
                  <a:lnTo>
                    <a:pt x="148234" y="1887004"/>
                  </a:lnTo>
                  <a:lnTo>
                    <a:pt x="180644" y="1930107"/>
                  </a:lnTo>
                  <a:lnTo>
                    <a:pt x="214947" y="1969985"/>
                  </a:lnTo>
                  <a:lnTo>
                    <a:pt x="251142" y="2006638"/>
                  </a:lnTo>
                  <a:lnTo>
                    <a:pt x="289255" y="2040051"/>
                  </a:lnTo>
                  <a:lnTo>
                    <a:pt x="329285" y="2070214"/>
                  </a:lnTo>
                  <a:lnTo>
                    <a:pt x="371221" y="2097125"/>
                  </a:lnTo>
                  <a:lnTo>
                    <a:pt x="415086" y="2120760"/>
                  </a:lnTo>
                  <a:lnTo>
                    <a:pt x="452272" y="2137499"/>
                  </a:lnTo>
                  <a:lnTo>
                    <a:pt x="492150" y="2152472"/>
                  </a:lnTo>
                  <a:lnTo>
                    <a:pt x="534695" y="2165693"/>
                  </a:lnTo>
                  <a:lnTo>
                    <a:pt x="579907" y="2177161"/>
                  </a:lnTo>
                  <a:lnTo>
                    <a:pt x="627799" y="2186863"/>
                  </a:lnTo>
                  <a:lnTo>
                    <a:pt x="678345" y="2194814"/>
                  </a:lnTo>
                  <a:lnTo>
                    <a:pt x="731570" y="2201011"/>
                  </a:lnTo>
                  <a:lnTo>
                    <a:pt x="787450" y="2205431"/>
                  </a:lnTo>
                  <a:lnTo>
                    <a:pt x="845997" y="2208085"/>
                  </a:lnTo>
                  <a:lnTo>
                    <a:pt x="907211" y="2208961"/>
                  </a:lnTo>
                  <a:lnTo>
                    <a:pt x="971308" y="2208123"/>
                  </a:lnTo>
                  <a:lnTo>
                    <a:pt x="1032649" y="2205571"/>
                  </a:lnTo>
                  <a:lnTo>
                    <a:pt x="1091209" y="2201329"/>
                  </a:lnTo>
                  <a:lnTo>
                    <a:pt x="1147013" y="2195385"/>
                  </a:lnTo>
                  <a:lnTo>
                    <a:pt x="1200048" y="2187740"/>
                  </a:lnTo>
                  <a:lnTo>
                    <a:pt x="1250315" y="2178380"/>
                  </a:lnTo>
                  <a:lnTo>
                    <a:pt x="1297825" y="2167331"/>
                  </a:lnTo>
                  <a:lnTo>
                    <a:pt x="1342555" y="2154567"/>
                  </a:lnTo>
                  <a:lnTo>
                    <a:pt x="1384528" y="2140089"/>
                  </a:lnTo>
                  <a:lnTo>
                    <a:pt x="1423733" y="2123910"/>
                  </a:lnTo>
                  <a:lnTo>
                    <a:pt x="1460169" y="2106003"/>
                  </a:lnTo>
                  <a:lnTo>
                    <a:pt x="1498142" y="2084044"/>
                  </a:lnTo>
                  <a:lnTo>
                    <a:pt x="1534985" y="2059393"/>
                  </a:lnTo>
                  <a:lnTo>
                    <a:pt x="1570710" y="2032063"/>
                  </a:lnTo>
                  <a:lnTo>
                    <a:pt x="1605292" y="2002066"/>
                  </a:lnTo>
                  <a:lnTo>
                    <a:pt x="1638769" y="1969376"/>
                  </a:lnTo>
                  <a:lnTo>
                    <a:pt x="1671129" y="1934019"/>
                  </a:lnTo>
                  <a:lnTo>
                    <a:pt x="1702371" y="1895983"/>
                  </a:lnTo>
                  <a:lnTo>
                    <a:pt x="1732534" y="1855266"/>
                  </a:lnTo>
                  <a:lnTo>
                    <a:pt x="1732889" y="1854720"/>
                  </a:lnTo>
                  <a:lnTo>
                    <a:pt x="1761591" y="1811870"/>
                  </a:lnTo>
                  <a:lnTo>
                    <a:pt x="1789569" y="1765795"/>
                  </a:lnTo>
                  <a:lnTo>
                    <a:pt x="1194841" y="1711083"/>
                  </a:lnTo>
                  <a:lnTo>
                    <a:pt x="1167168" y="1743976"/>
                  </a:lnTo>
                  <a:lnTo>
                    <a:pt x="1140345" y="1771434"/>
                  </a:lnTo>
                  <a:lnTo>
                    <a:pt x="1089367" y="1810435"/>
                  </a:lnTo>
                  <a:lnTo>
                    <a:pt x="1048854" y="1829816"/>
                  </a:lnTo>
                  <a:lnTo>
                    <a:pt x="1007237" y="1843659"/>
                  </a:lnTo>
                  <a:lnTo>
                    <a:pt x="964463" y="1851964"/>
                  </a:lnTo>
                  <a:lnTo>
                    <a:pt x="920521" y="1854720"/>
                  </a:lnTo>
                  <a:lnTo>
                    <a:pt x="866305" y="1850631"/>
                  </a:lnTo>
                  <a:lnTo>
                    <a:pt x="816381" y="1838337"/>
                  </a:lnTo>
                  <a:lnTo>
                    <a:pt x="770750" y="1817865"/>
                  </a:lnTo>
                  <a:lnTo>
                    <a:pt x="729399" y="1789239"/>
                  </a:lnTo>
                  <a:lnTo>
                    <a:pt x="692289" y="1752473"/>
                  </a:lnTo>
                  <a:lnTo>
                    <a:pt x="669264" y="1721027"/>
                  </a:lnTo>
                  <a:lnTo>
                    <a:pt x="649884" y="1683689"/>
                  </a:lnTo>
                  <a:lnTo>
                    <a:pt x="634174" y="1640433"/>
                  </a:lnTo>
                  <a:lnTo>
                    <a:pt x="622134" y="1591246"/>
                  </a:lnTo>
                  <a:lnTo>
                    <a:pt x="613803" y="1536115"/>
                  </a:lnTo>
                  <a:lnTo>
                    <a:pt x="1781721" y="1536115"/>
                  </a:lnTo>
                  <a:lnTo>
                    <a:pt x="1787334" y="1575333"/>
                  </a:lnTo>
                  <a:lnTo>
                    <a:pt x="1796402" y="1623542"/>
                  </a:lnTo>
                  <a:lnTo>
                    <a:pt x="1807476" y="1670519"/>
                  </a:lnTo>
                  <a:lnTo>
                    <a:pt x="1820608" y="1716366"/>
                  </a:lnTo>
                  <a:lnTo>
                    <a:pt x="1835658" y="1760740"/>
                  </a:lnTo>
                  <a:lnTo>
                    <a:pt x="1852752" y="1803996"/>
                  </a:lnTo>
                  <a:lnTo>
                    <a:pt x="1871840" y="1845995"/>
                  </a:lnTo>
                  <a:lnTo>
                    <a:pt x="1892947" y="1886750"/>
                  </a:lnTo>
                  <a:lnTo>
                    <a:pt x="1916036" y="1926259"/>
                  </a:lnTo>
                  <a:lnTo>
                    <a:pt x="1941131" y="1964512"/>
                  </a:lnTo>
                  <a:lnTo>
                    <a:pt x="1970443" y="2003590"/>
                  </a:lnTo>
                  <a:lnTo>
                    <a:pt x="2001875" y="2039251"/>
                  </a:lnTo>
                  <a:lnTo>
                    <a:pt x="2035416" y="2071509"/>
                  </a:lnTo>
                  <a:lnTo>
                    <a:pt x="2071077" y="2100376"/>
                  </a:lnTo>
                  <a:lnTo>
                    <a:pt x="2108860" y="2125840"/>
                  </a:lnTo>
                  <a:lnTo>
                    <a:pt x="2148751" y="2147900"/>
                  </a:lnTo>
                  <a:lnTo>
                    <a:pt x="2190750" y="2166569"/>
                  </a:lnTo>
                  <a:lnTo>
                    <a:pt x="2234882" y="2181834"/>
                  </a:lnTo>
                  <a:lnTo>
                    <a:pt x="2281110" y="2193709"/>
                  </a:lnTo>
                  <a:lnTo>
                    <a:pt x="2329472" y="2202180"/>
                  </a:lnTo>
                  <a:lnTo>
                    <a:pt x="2379929" y="2207272"/>
                  </a:lnTo>
                  <a:lnTo>
                    <a:pt x="2432520" y="2208961"/>
                  </a:lnTo>
                  <a:lnTo>
                    <a:pt x="2484983" y="2207082"/>
                  </a:lnTo>
                  <a:lnTo>
                    <a:pt x="2535834" y="2201405"/>
                  </a:lnTo>
                  <a:lnTo>
                    <a:pt x="2585072" y="2191956"/>
                  </a:lnTo>
                  <a:lnTo>
                    <a:pt x="2632672" y="2178723"/>
                  </a:lnTo>
                  <a:lnTo>
                    <a:pt x="2678671" y="2161717"/>
                  </a:lnTo>
                  <a:lnTo>
                    <a:pt x="2723045" y="2140915"/>
                  </a:lnTo>
                  <a:lnTo>
                    <a:pt x="2756192" y="2120950"/>
                  </a:lnTo>
                  <a:lnTo>
                    <a:pt x="2790494" y="2095588"/>
                  </a:lnTo>
                  <a:lnTo>
                    <a:pt x="2825953" y="2064880"/>
                  </a:lnTo>
                  <a:lnTo>
                    <a:pt x="2862580" y="2028825"/>
                  </a:lnTo>
                  <a:lnTo>
                    <a:pt x="2900400" y="1987448"/>
                  </a:lnTo>
                  <a:lnTo>
                    <a:pt x="2939402" y="1940763"/>
                  </a:lnTo>
                  <a:lnTo>
                    <a:pt x="2939402" y="2173313"/>
                  </a:lnTo>
                  <a:lnTo>
                    <a:pt x="3504603" y="2173313"/>
                  </a:lnTo>
                  <a:lnTo>
                    <a:pt x="3504603" y="1940763"/>
                  </a:lnTo>
                  <a:lnTo>
                    <a:pt x="3504603" y="1767243"/>
                  </a:lnTo>
                  <a:lnTo>
                    <a:pt x="3504603" y="1014120"/>
                  </a:lnTo>
                  <a:lnTo>
                    <a:pt x="3504603" y="753478"/>
                  </a:lnTo>
                  <a:lnTo>
                    <a:pt x="3504603" y="0"/>
                  </a:lnTo>
                  <a:close/>
                </a:path>
              </a:pathLst>
            </a:custGeom>
            <a:solidFill>
              <a:srgbClr val="41107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94" name="Google Shape;94;p19"/>
          <p:cNvSpPr txBox="1"/>
          <p:nvPr/>
        </p:nvSpPr>
        <p:spPr>
          <a:xfrm>
            <a:off x="5617594" y="2919504"/>
            <a:ext cx="2702378" cy="74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41107D"/>
                </a:solidFill>
                <a:latin typeface="Arial"/>
                <a:ea typeface="Arial"/>
                <a:cs typeface="Arial"/>
                <a:sym typeface="Arial"/>
              </a:rPr>
              <a:t>Express</a:t>
            </a:r>
            <a:endParaRPr sz="4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1161000" y="3394460"/>
            <a:ext cx="2554800" cy="1394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rPr>
              <a:t>Por: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rPr>
              <a:t>Aristides Henrique</a:t>
            </a:r>
            <a:endParaRPr sz="1800">
              <a:solidFill>
                <a:srgbClr val="25252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rPr>
              <a:t>Gustavo Henrique</a:t>
            </a:r>
            <a:endParaRPr sz="1800">
              <a:solidFill>
                <a:srgbClr val="25252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rPr>
              <a:t>Gustavo Meireles</a:t>
            </a:r>
            <a:endParaRPr sz="1800">
              <a:solidFill>
                <a:srgbClr val="25252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700"/>
            <a:r>
              <a:rPr lang="pt-BR">
                <a:solidFill>
                  <a:srgbClr val="252525"/>
                </a:solidFill>
                <a:latin typeface="Calibri"/>
                <a:ea typeface="Calibri"/>
                <a:cs typeface="Calibri"/>
              </a:rPr>
              <a:t>Matheus Esteves</a:t>
            </a:r>
            <a:endParaRPr lang="pt-BR" sz="1800">
              <a:solidFill>
                <a:srgbClr val="252525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04C42-2AD5-06DF-460F-46767572D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118" y="870775"/>
            <a:ext cx="6426507" cy="704180"/>
          </a:xfrm>
        </p:spPr>
        <p:txBody>
          <a:bodyPr/>
          <a:lstStyle/>
          <a:p>
            <a:r>
              <a:rPr lang="pt-BR"/>
              <a:t>Perspectivas &amp; Princípios </a:t>
            </a:r>
          </a:p>
        </p:txBody>
      </p:sp>
      <p:pic>
        <p:nvPicPr>
          <p:cNvPr id="6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id="{E204BDAB-A1F9-CFA1-429B-5D3C5B875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56" y="1468405"/>
            <a:ext cx="2397498" cy="868455"/>
          </a:xfrm>
          <a:prstGeom prst="rect">
            <a:avLst/>
          </a:prstGeom>
        </p:spPr>
      </p:pic>
      <p:pic>
        <p:nvPicPr>
          <p:cNvPr id="7" name="Imagem 7" descr="Logotipo&#10;&#10;Descrição gerada automaticamente">
            <a:extLst>
              <a:ext uri="{FF2B5EF4-FFF2-40B4-BE49-F238E27FC236}">
                <a16:creationId xmlns:a16="http://schemas.microsoft.com/office/drawing/2014/main" id="{82BFADF2-1C10-0E47-BEB9-91FD3D993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414" y="1461865"/>
            <a:ext cx="2351554" cy="86845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0CE8CD2C-0EB8-3397-CCB4-466FBA05F20C}"/>
              </a:ext>
            </a:extLst>
          </p:cNvPr>
          <p:cNvSpPr txBox="1"/>
          <p:nvPr/>
        </p:nvSpPr>
        <p:spPr>
          <a:xfrm>
            <a:off x="4680038" y="2327493"/>
            <a:ext cx="436375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cs typeface="Calibri"/>
              </a:rPr>
              <a:t>A Fedex é uma empresa consolidada, bem estruturada de nível global. Logo, acreditamos que ela implementa dos 101 princípios a maioria bem, e alguns ainda precisa melhorar, mas já é implementada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F5D4CA0-44B8-1C06-11EF-A9C0E5419244}"/>
              </a:ext>
            </a:extLst>
          </p:cNvPr>
          <p:cNvSpPr txBox="1"/>
          <p:nvPr/>
        </p:nvSpPr>
        <p:spPr>
          <a:xfrm>
            <a:off x="288099" y="2523211"/>
            <a:ext cx="43637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ea typeface="+mn-lt"/>
                <a:cs typeface="+mn-lt"/>
              </a:rPr>
              <a:t>- Planejamento baseado em capacidade;</a:t>
            </a:r>
            <a:endParaRPr lang="pt-BR"/>
          </a:p>
          <a:p>
            <a:r>
              <a:rPr lang="pt-BR">
                <a:ea typeface="+mn-lt"/>
                <a:cs typeface="+mn-lt"/>
              </a:rPr>
              <a:t>- Gerenciamento de portfólio corporativo;</a:t>
            </a:r>
            <a:endParaRPr lang="pt-BR"/>
          </a:p>
          <a:p>
            <a:r>
              <a:rPr lang="pt-BR">
                <a:ea typeface="+mn-lt"/>
                <a:cs typeface="+mn-lt"/>
              </a:rPr>
              <a:t>- Gerenciamento de riscos;</a:t>
            </a:r>
          </a:p>
          <a:p>
            <a:r>
              <a:rPr lang="pt-BR">
                <a:ea typeface="+mn-lt"/>
                <a:cs typeface="+mn-lt"/>
              </a:rPr>
              <a:t>- Conformidade regulamentar;</a:t>
            </a:r>
            <a:endParaRPr lang="pt-BR">
              <a:cs typeface="Calibri"/>
            </a:endParaRPr>
          </a:p>
        </p:txBody>
      </p:sp>
      <p:pic>
        <p:nvPicPr>
          <p:cNvPr id="3" name="Google Shape;116;p21">
            <a:extLst>
              <a:ext uri="{FF2B5EF4-FFF2-40B4-BE49-F238E27FC236}">
                <a16:creationId xmlns:a16="http://schemas.microsoft.com/office/drawing/2014/main" id="{A88ECF3D-4658-CE28-B60E-67BA15FD71B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5647" y="263259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991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E24025-A669-4729-BB3A-EA3151DF5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712" y="497085"/>
            <a:ext cx="2528888" cy="663775"/>
          </a:xfrm>
        </p:spPr>
        <p:txBody>
          <a:bodyPr/>
          <a:lstStyle/>
          <a:p>
            <a:r>
              <a:rPr lang="pt-BR">
                <a:solidFill>
                  <a:srgbClr val="FF6200"/>
                </a:solidFill>
                <a:latin typeface="Arial Black"/>
              </a:rPr>
              <a:t>Unificado</a:t>
            </a:r>
            <a:endParaRPr lang="pt-BR">
              <a:solidFill>
                <a:srgbClr val="FF6200"/>
              </a:solidFill>
            </a:endParaRPr>
          </a:p>
        </p:txBody>
      </p:sp>
      <p:pic>
        <p:nvPicPr>
          <p:cNvPr id="5" name="Imagem 5" descr="Diagrama&#10;&#10;Descrição gerada automaticamente">
            <a:extLst>
              <a:ext uri="{FF2B5EF4-FFF2-40B4-BE49-F238E27FC236}">
                <a16:creationId xmlns:a16="http://schemas.microsoft.com/office/drawing/2014/main" id="{5E1A9415-E4C1-4C0C-375F-4B8F5226B0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9257" y="1050132"/>
            <a:ext cx="5805487" cy="4053482"/>
          </a:xfrm>
        </p:spPr>
      </p:pic>
      <p:pic>
        <p:nvPicPr>
          <p:cNvPr id="7" name="Google Shape;116;p21">
            <a:extLst>
              <a:ext uri="{FF2B5EF4-FFF2-40B4-BE49-F238E27FC236}">
                <a16:creationId xmlns:a16="http://schemas.microsoft.com/office/drawing/2014/main" id="{B71BB178-2816-1AB2-3D0B-9A71EAD36F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8614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0A554-929A-E460-7405-3F13863CE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134" y="988219"/>
            <a:ext cx="6984801" cy="1012031"/>
          </a:xfrm>
        </p:spPr>
        <p:txBody>
          <a:bodyPr/>
          <a:lstStyle/>
          <a:p>
            <a:r>
              <a:rPr lang="pt-BR">
                <a:solidFill>
                  <a:srgbClr val="FF6200"/>
                </a:solidFill>
                <a:latin typeface="Arial Black"/>
              </a:rPr>
              <a:t>Por que Modelo Unificado?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17C37254-04FF-4AA6-0E6C-45CABAE83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33625"/>
            <a:ext cx="7886700" cy="32635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>
                <a:ea typeface="+mn-lt"/>
                <a:cs typeface="+mn-lt"/>
              </a:rPr>
              <a:t>A Fedex atua globalmente e possui clientes e dados altamente integrados, além disso,  seus processos são padronizados e contam com automação que garante eficiência. Possui vantagem no mercado devido aos investimentos em estratégias inovadoras.</a:t>
            </a:r>
            <a:endParaRPr lang="pt-BR">
              <a:cs typeface="Calibri" panose="020F0502020204030204"/>
            </a:endParaRPr>
          </a:p>
          <a:p>
            <a:endParaRPr lang="pt-BR">
              <a:cs typeface="Calibri" panose="020F0502020204030204"/>
            </a:endParaRPr>
          </a:p>
        </p:txBody>
      </p:sp>
      <p:pic>
        <p:nvPicPr>
          <p:cNvPr id="3" name="Google Shape;116;p21">
            <a:extLst>
              <a:ext uri="{FF2B5EF4-FFF2-40B4-BE49-F238E27FC236}">
                <a16:creationId xmlns:a16="http://schemas.microsoft.com/office/drawing/2014/main" id="{2EE78B19-6DB9-CC19-CDE2-555B25F6523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307908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4225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77CE0-6D23-8865-6309-4981FDF3F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971" y="693539"/>
            <a:ext cx="8976120" cy="1010500"/>
          </a:xfrm>
        </p:spPr>
        <p:txBody>
          <a:bodyPr>
            <a:normAutofit/>
          </a:bodyPr>
          <a:lstStyle/>
          <a:p>
            <a:r>
              <a:rPr lang="pt-BR" sz="2800" b="1">
                <a:solidFill>
                  <a:srgbClr val="FF6200"/>
                </a:solidFill>
                <a:ea typeface="+mj-lt"/>
                <a:cs typeface="+mj-lt"/>
              </a:rPr>
              <a:t>PROPOSTA DE IMPLANTAÇÃO DO MODELO OPERACIONAL </a:t>
            </a:r>
            <a:endParaRPr lang="pt-BR" sz="2800" b="1">
              <a:solidFill>
                <a:srgbClr val="FF6200"/>
              </a:solidFill>
              <a:cs typeface="Calibri Light"/>
            </a:endParaRPr>
          </a:p>
        </p:txBody>
      </p:sp>
      <p:pic>
        <p:nvPicPr>
          <p:cNvPr id="4" name="Imagem 4" descr="Diagrama&#10;&#10;Descrição gerada automaticamente">
            <a:extLst>
              <a:ext uri="{FF2B5EF4-FFF2-40B4-BE49-F238E27FC236}">
                <a16:creationId xmlns:a16="http://schemas.microsoft.com/office/drawing/2014/main" id="{F8DA8FE5-041D-E325-7B3E-CDD797F9B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28" r="6599"/>
          <a:stretch/>
        </p:blipFill>
        <p:spPr>
          <a:xfrm>
            <a:off x="543984" y="1792698"/>
            <a:ext cx="7765547" cy="3256514"/>
          </a:xfrm>
        </p:spPr>
      </p:pic>
      <p:pic>
        <p:nvPicPr>
          <p:cNvPr id="6" name="Google Shape;116;p21">
            <a:extLst>
              <a:ext uri="{FF2B5EF4-FFF2-40B4-BE49-F238E27FC236}">
                <a16:creationId xmlns:a16="http://schemas.microsoft.com/office/drawing/2014/main" id="{3FD38824-9FAD-C86A-FC77-376A14FD1AD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2772" y="236470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1449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2032822" y="1287768"/>
            <a:ext cx="5089132" cy="111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pt-BR" sz="3600">
                <a:solidFill>
                  <a:srgbClr val="41107D"/>
                </a:solidFill>
              </a:rPr>
              <a:t>Definição de modularidade atual</a:t>
            </a:r>
            <a:endParaRPr lang="pt-BR"/>
          </a:p>
        </p:txBody>
      </p:sp>
      <p:sp>
        <p:nvSpPr>
          <p:cNvPr id="154" name="Google Shape;154;p25"/>
          <p:cNvSpPr txBox="1"/>
          <p:nvPr/>
        </p:nvSpPr>
        <p:spPr>
          <a:xfrm>
            <a:off x="1070118" y="2802877"/>
            <a:ext cx="6643800" cy="563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38100" algn="ctr"/>
            <a:r>
              <a:rPr lang="pt-BR">
                <a:ea typeface="+mn-lt"/>
                <a:cs typeface="+mn-lt"/>
                <a:sym typeface="Calibri"/>
              </a:rPr>
              <a:t>Modularidade dos negócios</a:t>
            </a:r>
            <a:br>
              <a:rPr lang="pt-BR">
                <a:ea typeface="+mn-lt"/>
                <a:cs typeface="+mn-lt"/>
              </a:rPr>
            </a:br>
            <a:r>
              <a:rPr lang="pt-BR">
                <a:ea typeface="+mn-lt"/>
                <a:cs typeface="+mn-lt"/>
                <a:sym typeface="Calibri"/>
              </a:rPr>
              <a:t> </a:t>
            </a:r>
            <a:endParaRPr lang="pt-BR">
              <a:ea typeface="Calibri"/>
              <a:cs typeface="Calibri" panose="020F0502020204030204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8805977" y="4681461"/>
            <a:ext cx="250507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EB3D26AC-CC43-4C19-9DCA-BE4B950F595D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5262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2356314" y="1190721"/>
            <a:ext cx="4442150" cy="1671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pt-BR" sz="3600">
                <a:solidFill>
                  <a:srgbClr val="41107D"/>
                </a:solidFill>
              </a:rPr>
              <a:t>Por que Modularidade de Negócio?</a:t>
            </a:r>
          </a:p>
        </p:txBody>
      </p:sp>
      <p:sp>
        <p:nvSpPr>
          <p:cNvPr id="154" name="Google Shape;154;p25"/>
          <p:cNvSpPr txBox="1"/>
          <p:nvPr/>
        </p:nvSpPr>
        <p:spPr>
          <a:xfrm>
            <a:off x="1253429" y="2975406"/>
            <a:ext cx="6643800" cy="1117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38100" algn="ctr"/>
            <a:r>
              <a:rPr lang="pt-BR">
                <a:ea typeface="+mn-lt"/>
                <a:cs typeface="+mn-lt"/>
                <a:sym typeface="Calibri"/>
              </a:rPr>
              <a:t>A empresa Fedex se encontra no estágio de modularidade de negócios, por se tratar </a:t>
            </a:r>
            <a:r>
              <a:rPr lang="pt-BR" sz="1800">
                <a:ea typeface="+mn-lt"/>
                <a:cs typeface="+mn-lt"/>
                <a:sym typeface="Calibri"/>
              </a:rPr>
              <a:t>de </a:t>
            </a:r>
            <a:r>
              <a:rPr lang="pt-BR">
                <a:ea typeface="+mn-lt"/>
                <a:cs typeface="+mn-lt"/>
                <a:sym typeface="Calibri"/>
              </a:rPr>
              <a:t>uma empresa global que mantém seus processos padronizados, com eficiência, face única para o cliente e integração processual, além </a:t>
            </a:r>
            <a:r>
              <a:rPr lang="pt-BR" sz="1800">
                <a:ea typeface="+mn-lt"/>
                <a:cs typeface="+mn-lt"/>
                <a:sym typeface="Calibri"/>
              </a:rPr>
              <a:t>de </a:t>
            </a:r>
            <a:r>
              <a:rPr lang="pt-BR">
                <a:ea typeface="+mn-lt"/>
                <a:cs typeface="+mn-lt"/>
                <a:sym typeface="Calibri"/>
              </a:rPr>
              <a:t>tratar com a otimização global.</a:t>
            </a:r>
            <a:endParaRPr lang="pt-BR">
              <a:cs typeface="Calibri" panose="020F0502020204030204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8805977" y="4681461"/>
            <a:ext cx="250507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EB3D26AC-CC43-4C19-9DCA-BE4B950F595D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4970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/>
        </p:nvSpPr>
        <p:spPr>
          <a:xfrm>
            <a:off x="3295480" y="3047587"/>
            <a:ext cx="2558305" cy="84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38100"/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</a:rPr>
              <a:t>Modularidade de Negócios</a:t>
            </a:r>
          </a:p>
          <a:p>
            <a:pPr marL="12700" marR="38100"/>
            <a:endParaRPr lang="pt-BR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12700" marR="38100"/>
            <a:endParaRPr lang="pt-BR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8805977" y="4681461"/>
            <a:ext cx="250507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EB3D26AC-CC43-4C19-9DCA-BE4B950F595D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2;p25">
            <a:extLst>
              <a:ext uri="{FF2B5EF4-FFF2-40B4-BE49-F238E27FC236}">
                <a16:creationId xmlns:a16="http://schemas.microsoft.com/office/drawing/2014/main" id="{640E7807-27EA-FB1C-C987-1F295C67A7A5}"/>
              </a:ext>
            </a:extLst>
          </p:cNvPr>
          <p:cNvSpPr txBox="1">
            <a:spLocks/>
          </p:cNvSpPr>
          <p:nvPr/>
        </p:nvSpPr>
        <p:spPr>
          <a:xfrm>
            <a:off x="2356314" y="1190721"/>
            <a:ext cx="4442150" cy="11171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9050" rIns="0" bIns="0" rtlCol="0" anchor="t" anchorCtr="0">
            <a:sp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200" b="0" i="0" kern="1200">
                <a:solidFill>
                  <a:srgbClr val="FC61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pPr marL="12700" algn="ctr">
              <a:lnSpc>
                <a:spcPct val="100000"/>
              </a:lnSpc>
            </a:pPr>
            <a:r>
              <a:rPr lang="pt-BR" sz="3600">
                <a:solidFill>
                  <a:srgbClr val="41107D"/>
                </a:solidFill>
              </a:rPr>
              <a:t>Prospecção futura</a:t>
            </a:r>
          </a:p>
        </p:txBody>
      </p:sp>
    </p:spTree>
    <p:extLst>
      <p:ext uri="{BB962C8B-B14F-4D97-AF65-F5344CB8AC3E}">
        <p14:creationId xmlns:p14="http://schemas.microsoft.com/office/powerpoint/2010/main" val="1392615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1329595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    Por que Prospecção futura?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1745093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  Como a empresa se situa no estágio de modularidade dos negócios, os desafios futuros são se tornar número 1, na categoria de maior transportadora mundial, além de trabalhar o marketing e se tornar mais conhecida em locais/países determinados como cruciais para estratégia do negócio, além de otimizar mais globalmente os processos, refinando ainda mais o estágio de modularidade dos negócios.</a:t>
            </a:r>
          </a:p>
        </p:txBody>
      </p:sp>
      <p:pic>
        <p:nvPicPr>
          <p:cNvPr id="5" name="Google Shape;156;p25">
            <a:extLst>
              <a:ext uri="{FF2B5EF4-FFF2-40B4-BE49-F238E27FC236}">
                <a16:creationId xmlns:a16="http://schemas.microsoft.com/office/drawing/2014/main" id="{D9A68DBC-23D5-38A7-65B2-21744D06485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A6DC4C15-8F61-C9E2-093F-94EA4FD9DA10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0340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9CF1E916-2558-B1A8-2B78-DE70B646E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449" y="957986"/>
            <a:ext cx="7117043" cy="3701348"/>
          </a:xfrm>
          <a:prstGeom prst="rect">
            <a:avLst/>
          </a:prstGeom>
        </p:spPr>
      </p:pic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4062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Imagem 6">
            <a:extLst>
              <a:ext uri="{FF2B5EF4-FFF2-40B4-BE49-F238E27FC236}">
                <a16:creationId xmlns:a16="http://schemas.microsoft.com/office/drawing/2014/main" id="{D3C50A28-CE02-4A41-DF8B-66BFDEB52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2112" y="1176119"/>
            <a:ext cx="6535269" cy="371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7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3;p20">
            <a:extLst>
              <a:ext uri="{FF2B5EF4-FFF2-40B4-BE49-F238E27FC236}">
                <a16:creationId xmlns:a16="http://schemas.microsoft.com/office/drawing/2014/main" id="{48D7548C-B38A-42AF-813D-31AA70891100}"/>
              </a:ext>
            </a:extLst>
          </p:cNvPr>
          <p:cNvSpPr txBox="1"/>
          <p:nvPr/>
        </p:nvSpPr>
        <p:spPr>
          <a:xfrm>
            <a:off x="804796" y="1238311"/>
            <a:ext cx="3090851" cy="2525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0" lvl="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</a:pPr>
            <a:endParaRPr lang="pt-BR"/>
          </a:p>
          <a:p>
            <a:pPr marL="457200" lvl="0" indent="-33020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</a:pPr>
            <a:r>
              <a:rPr lang="pt-BR"/>
              <a:t>FedEx é um acrônimo do nome original da empresa, Federal Express. Com sede em Memphis, Tennessee, Estados Unidos, é a 2ª maior empresa de transporte aéreo mundial.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Google Shape;106;p20">
            <a:extLst>
              <a:ext uri="{FF2B5EF4-FFF2-40B4-BE49-F238E27FC236}">
                <a16:creationId xmlns:a16="http://schemas.microsoft.com/office/drawing/2014/main" id="{D050710A-5F38-4FC2-A8A7-C45DE996068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5;p20">
            <a:extLst>
              <a:ext uri="{FF2B5EF4-FFF2-40B4-BE49-F238E27FC236}">
                <a16:creationId xmlns:a16="http://schemas.microsoft.com/office/drawing/2014/main" id="{1BF90F5D-5706-487C-A0AE-0B1D23248BAE}"/>
              </a:ext>
            </a:extLst>
          </p:cNvPr>
          <p:cNvSpPr txBox="1"/>
          <p:nvPr/>
        </p:nvSpPr>
        <p:spPr>
          <a:xfrm>
            <a:off x="2935634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01;p20">
            <a:extLst>
              <a:ext uri="{FF2B5EF4-FFF2-40B4-BE49-F238E27FC236}">
                <a16:creationId xmlns:a16="http://schemas.microsoft.com/office/drawing/2014/main" id="{6BD97DB5-B141-4EE7-B832-66673BD955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4796" y="979111"/>
            <a:ext cx="18387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FedEx:</a:t>
            </a:r>
            <a:endParaRPr sz="3300"/>
          </a:p>
        </p:txBody>
      </p:sp>
      <p:pic>
        <p:nvPicPr>
          <p:cNvPr id="12" name="Imagem 11" descr="Texto&#10;&#10;Descrição gerada automaticamente com confiança média">
            <a:extLst>
              <a:ext uri="{FF2B5EF4-FFF2-40B4-BE49-F238E27FC236}">
                <a16:creationId xmlns:a16="http://schemas.microsoft.com/office/drawing/2014/main" id="{F5F65418-A835-4B94-8087-860921D06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481" y="1522004"/>
            <a:ext cx="1629912" cy="2334986"/>
          </a:xfrm>
          <a:prstGeom prst="rect">
            <a:avLst/>
          </a:prstGeom>
        </p:spPr>
      </p:pic>
      <p:pic>
        <p:nvPicPr>
          <p:cNvPr id="14" name="Imagem 13" descr="Logotipo, nome da empresa&#10;&#10;Descrição gerada automaticamente">
            <a:extLst>
              <a:ext uri="{FF2B5EF4-FFF2-40B4-BE49-F238E27FC236}">
                <a16:creationId xmlns:a16="http://schemas.microsoft.com/office/drawing/2014/main" id="{547B6B9C-06EA-4126-874B-47745E9A4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393" y="1522004"/>
            <a:ext cx="1506295" cy="233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67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6">
            <a:extLst>
              <a:ext uri="{FF2B5EF4-FFF2-40B4-BE49-F238E27FC236}">
                <a16:creationId xmlns:a16="http://schemas.microsoft.com/office/drawing/2014/main" id="{FA27BF19-B14B-3C58-FBFE-2EFD31469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899066"/>
            <a:ext cx="7325981" cy="353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4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Imagem 8">
            <a:extLst>
              <a:ext uri="{FF2B5EF4-FFF2-40B4-BE49-F238E27FC236}">
                <a16:creationId xmlns:a16="http://schemas.microsoft.com/office/drawing/2014/main" id="{55D5E26A-43BD-FA59-BBA2-4FD23F774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919" y="956429"/>
            <a:ext cx="6864722" cy="373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1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6">
            <a:extLst>
              <a:ext uri="{FF2B5EF4-FFF2-40B4-BE49-F238E27FC236}">
                <a16:creationId xmlns:a16="http://schemas.microsoft.com/office/drawing/2014/main" id="{B0AB22F3-17DC-B2C6-3157-10F7FA962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098" y="958703"/>
            <a:ext cx="7185803" cy="387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75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2927E-93C4-5D69-9E0F-3DCA17AF8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587" y="957551"/>
            <a:ext cx="4500532" cy="443198"/>
          </a:xfrm>
        </p:spPr>
        <p:txBody>
          <a:bodyPr/>
          <a:lstStyle/>
          <a:p>
            <a:r>
              <a:rPr lang="pt-BR">
                <a:solidFill>
                  <a:srgbClr val="41107D"/>
                </a:solidFill>
              </a:rPr>
              <a:t>     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B15977-F13E-2B11-182D-97C07485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6081" y="2260339"/>
            <a:ext cx="6955631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Calibri"/>
              </a:rPr>
              <a:t>   </a:t>
            </a:r>
          </a:p>
        </p:txBody>
      </p:sp>
      <p:pic>
        <p:nvPicPr>
          <p:cNvPr id="6" name="Google Shape;156;p25">
            <a:extLst>
              <a:ext uri="{FF2B5EF4-FFF2-40B4-BE49-F238E27FC236}">
                <a16:creationId xmlns:a16="http://schemas.microsoft.com/office/drawing/2014/main" id="{4401C579-90B6-A1F6-F71D-028064163BC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5;p21">
            <a:extLst>
              <a:ext uri="{FF2B5EF4-FFF2-40B4-BE49-F238E27FC236}">
                <a16:creationId xmlns:a16="http://schemas.microsoft.com/office/drawing/2014/main" id="{A5E4F953-4714-64D1-39B8-D9162EBE153A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039C05C0-4A8C-38A3-3F31-043E4DD5B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702" y="892886"/>
            <a:ext cx="7714171" cy="35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25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3057209" y="1039759"/>
            <a:ext cx="3051142" cy="563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41107D"/>
                </a:solidFill>
              </a:rPr>
              <a:t>Conclusão</a:t>
            </a:r>
            <a:endParaRPr sz="3600" err="1"/>
          </a:p>
        </p:txBody>
      </p:sp>
      <p:sp>
        <p:nvSpPr>
          <p:cNvPr id="154" name="Google Shape;154;p25"/>
          <p:cNvSpPr txBox="1"/>
          <p:nvPr/>
        </p:nvSpPr>
        <p:spPr>
          <a:xfrm>
            <a:off x="1253429" y="1756924"/>
            <a:ext cx="6643800" cy="376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algn="ctr"/>
            <a:r>
              <a:rPr lang="pt-BR" sz="1600">
                <a:ea typeface="+mn-lt"/>
                <a:cs typeface="+mn-lt"/>
              </a:rPr>
              <a:t>A empresa FEDEX (fundada em 1971) tem tido um enorme crescimento nos últimos anos, por mais que o seu ramo já tenha empresas grandes , como a UPS e a DHL, se classificando como a 2ª maior transportadora do mundo a mesma tem mantido um crescimento constante, pois tem feito investimentos para manter a empresa otimizada e bem estruturada. </a:t>
            </a:r>
            <a:endParaRPr lang="pt-BR" sz="1600">
              <a:cs typeface="Calibri"/>
            </a:endParaRPr>
          </a:p>
          <a:p>
            <a:pPr algn="ctr"/>
            <a:r>
              <a:rPr lang="pt-BR" sz="1600">
                <a:ea typeface="+mn-lt"/>
                <a:cs typeface="+mn-lt"/>
              </a:rPr>
              <a:t>Sendo assim configura no nível de maturidade mais alto (modularidade de negócio) tendo agilidade estratégica para se tornar competitiva no mercado, oferecendo um preço mais acessível que as demais concorrentes. A organização tem investido em massa, em recursos tecnológicos, o que a torna extremamente inovadora, fator responsável pelo seu crescimento acelerado em um tempo relativamente pequeno, se comparado a UPS (fundada em 1907), é uma empresa bem estruturada e unificado (patamar de seu modelo operacional).</a:t>
            </a:r>
            <a:endParaRPr lang="pt-BR" sz="1600">
              <a:cs typeface="Calibri" panose="020F0502020204030204"/>
            </a:endParaRPr>
          </a:p>
          <a:p>
            <a:pPr marL="12700" marR="38100"/>
            <a:br>
              <a:rPr lang="en-US"/>
            </a:br>
            <a:endParaRPr lang="en-US"/>
          </a:p>
        </p:txBody>
      </p:sp>
      <p:sp>
        <p:nvSpPr>
          <p:cNvPr id="155" name="Google Shape;155;p25"/>
          <p:cNvSpPr txBox="1"/>
          <p:nvPr/>
        </p:nvSpPr>
        <p:spPr>
          <a:xfrm>
            <a:off x="8805977" y="4681461"/>
            <a:ext cx="250507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EB3D26AC-CC43-4C19-9DCA-BE4B950F595D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3046426" y="1578910"/>
            <a:ext cx="3051142" cy="563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41107D"/>
                </a:solidFill>
              </a:rPr>
              <a:t>Referências</a:t>
            </a:r>
            <a:endParaRPr sz="3600"/>
          </a:p>
        </p:txBody>
      </p:sp>
      <p:sp>
        <p:nvSpPr>
          <p:cNvPr id="154" name="Google Shape;154;p25"/>
          <p:cNvSpPr txBox="1"/>
          <p:nvPr/>
        </p:nvSpPr>
        <p:spPr>
          <a:xfrm>
            <a:off x="1016203" y="2339207"/>
            <a:ext cx="6643800" cy="84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38100"/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FedEx. Disponível em:&lt;</a:t>
            </a:r>
            <a:r>
              <a:rPr lang="pt-BR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https://www.fedex.com/pt-br/home.html</a:t>
            </a: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lang="pt-BR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b="1">
                <a:ea typeface="+mn-lt"/>
                <a:cs typeface="+mn-lt"/>
                <a:hlinkClick r:id="rId4"/>
              </a:rPr>
              <a:t>https://www.oracle.com/customers/fedex-oci/</a:t>
            </a:r>
            <a:endParaRPr lang="pt-BR"/>
          </a:p>
          <a:p>
            <a:pPr marL="12700" marR="38100"/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Acesso em: </a:t>
            </a:r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01 </a:t>
            </a: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 </a:t>
            </a:r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junho </a:t>
            </a: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 </a:t>
            </a:r>
            <a:r>
              <a:rPr lang="pt-BR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2022</a:t>
            </a:r>
            <a:endParaRPr sz="1800">
              <a:latin typeface="Calibri"/>
              <a:ea typeface="Calibri"/>
              <a:cs typeface="Calibri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8805977" y="4681461"/>
            <a:ext cx="250507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5;p21">
            <a:extLst>
              <a:ext uri="{FF2B5EF4-FFF2-40B4-BE49-F238E27FC236}">
                <a16:creationId xmlns:a16="http://schemas.microsoft.com/office/drawing/2014/main" id="{EB3D26AC-CC43-4C19-9DCA-BE4B950F595D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852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804796" y="979111"/>
            <a:ext cx="18387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FedEx:</a:t>
            </a:r>
            <a:endParaRPr sz="3300"/>
          </a:p>
        </p:txBody>
      </p:sp>
      <p:sp>
        <p:nvSpPr>
          <p:cNvPr id="103" name="Google Shape;103;p20"/>
          <p:cNvSpPr txBox="1"/>
          <p:nvPr/>
        </p:nvSpPr>
        <p:spPr>
          <a:xfrm>
            <a:off x="804796" y="1238311"/>
            <a:ext cx="6666000" cy="97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</a:pPr>
            <a:r>
              <a:rPr lang="pt-BR"/>
              <a:t>FedEx Corporation é uma empresa americana de remessa expressa de correspondência, documentos e objetos.</a:t>
            </a:r>
          </a:p>
        </p:txBody>
      </p:sp>
      <p:sp>
        <p:nvSpPr>
          <p:cNvPr id="104" name="Google Shape;104;p20"/>
          <p:cNvSpPr txBox="1"/>
          <p:nvPr/>
        </p:nvSpPr>
        <p:spPr>
          <a:xfrm>
            <a:off x="8862945" y="4681461"/>
            <a:ext cx="135255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2935634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m 3" descr="Uma imagem contendo no interior, comida, caminhão, mesa&#10;&#10;Descrição gerada automaticamente">
            <a:extLst>
              <a:ext uri="{FF2B5EF4-FFF2-40B4-BE49-F238E27FC236}">
                <a16:creationId xmlns:a16="http://schemas.microsoft.com/office/drawing/2014/main" id="{2C3EBC40-5E7F-4F32-A5C9-BB35CA7BB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180" y="2391000"/>
            <a:ext cx="3584820" cy="2380545"/>
          </a:xfrm>
          <a:prstGeom prst="rect">
            <a:avLst/>
          </a:prstGeom>
        </p:spPr>
      </p:pic>
      <p:pic>
        <p:nvPicPr>
          <p:cNvPr id="6" name="Imagem 5" descr="Homem em pé ao lado de uma porta&#10;&#10;Descrição gerada automaticamente com confiança média">
            <a:extLst>
              <a:ext uri="{FF2B5EF4-FFF2-40B4-BE49-F238E27FC236}">
                <a16:creationId xmlns:a16="http://schemas.microsoft.com/office/drawing/2014/main" id="{8AFCB4B3-B7C2-481A-85A0-B2B20776D8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3093" y="2391000"/>
            <a:ext cx="3575969" cy="23805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7386" y="885891"/>
            <a:ext cx="3660657" cy="4089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8862945" y="4681461"/>
            <a:ext cx="135255" cy="29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1A435D-B322-47DA-939D-3CDE359FD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98471" y="861679"/>
            <a:ext cx="4098472" cy="4113628"/>
          </a:xfrm>
        </p:spPr>
        <p:txBody>
          <a:bodyPr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Pts val="1400"/>
              <a:buFont typeface="Arial Black"/>
              <a:buChar char="●"/>
            </a:pPr>
            <a:r>
              <a:rPr lang="pt-BR" sz="1400">
                <a:ea typeface="Arial Black"/>
                <a:cs typeface="Arial Black"/>
                <a:sym typeface="Arial Black"/>
              </a:rPr>
              <a:t>Entrega rápida pelo globo com cargas, tamanhos e pesos variados, são um dos destaques que a empresa fornece para seus clientes.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1400">
              <a:ea typeface="Arial Black"/>
              <a:cs typeface="Arial Black"/>
              <a:sym typeface="Arial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Pts val="1400"/>
              <a:buFont typeface="Arial Black"/>
              <a:buChar char="●"/>
            </a:pPr>
            <a:r>
              <a:rPr lang="pt-BR" sz="1400">
                <a:ea typeface="Arial Black"/>
                <a:cs typeface="Arial Black"/>
                <a:sym typeface="Arial Black"/>
              </a:rPr>
              <a:t>tem uma forma de serviço que promete ser confiável e rápida.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1400">
              <a:ea typeface="Arial Black"/>
              <a:cs typeface="Arial Black"/>
              <a:sym typeface="Arial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Pts val="1400"/>
              <a:buFont typeface="Arial Black"/>
              <a:buChar char="●"/>
            </a:pPr>
            <a:r>
              <a:rPr lang="pt-BR" sz="1400">
                <a:ea typeface="Arial Black"/>
                <a:cs typeface="Arial Black"/>
                <a:sym typeface="Arial Black"/>
              </a:rPr>
              <a:t>Comparada com outros concorrentes como a DHL, tem um preço de frete mais acessível.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1400">
              <a:ea typeface="Arial Black"/>
              <a:cs typeface="Arial Black"/>
              <a:sym typeface="Arial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Pts val="1400"/>
              <a:buFont typeface="Arial Black"/>
              <a:buChar char="●"/>
            </a:pPr>
            <a:r>
              <a:rPr lang="pt-BR" sz="1400">
                <a:ea typeface="Arial Black"/>
                <a:cs typeface="Arial Black"/>
                <a:sym typeface="Arial Black"/>
              </a:rPr>
              <a:t>serviços de distribuição, tanto aéreos , rodoviários e navais.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1400">
              <a:ea typeface="Arial Black"/>
              <a:cs typeface="Arial Black"/>
              <a:sym typeface="Arial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Pts val="1400"/>
              <a:buFont typeface="Arial Black"/>
              <a:buChar char="●"/>
            </a:pPr>
            <a:r>
              <a:rPr lang="pt-BR" sz="1400">
                <a:ea typeface="Arial Black"/>
                <a:cs typeface="Arial Black"/>
                <a:sym typeface="Arial Black"/>
              </a:rPr>
              <a:t> As divulgações são bem vastas, por ser um serviço de uso global tem muitos parceiros, outdoors, patrocínios, e um grande movimento em redes sociais além de emissoras de TV, um exemplo foi usado no filme Náufrago.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D148C"/>
            </a:gs>
            <a:gs pos="0">
              <a:schemeClr val="bg1"/>
            </a:gs>
            <a:gs pos="100000">
              <a:srgbClr val="4D148C"/>
            </a:gs>
            <a:gs pos="22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3;p20">
            <a:extLst>
              <a:ext uri="{FF2B5EF4-FFF2-40B4-BE49-F238E27FC236}">
                <a16:creationId xmlns:a16="http://schemas.microsoft.com/office/drawing/2014/main" id="{DECE4D0C-2675-4160-95C5-7BE8774144BA}"/>
              </a:ext>
            </a:extLst>
          </p:cNvPr>
          <p:cNvSpPr txBox="1"/>
          <p:nvPr/>
        </p:nvSpPr>
        <p:spPr>
          <a:xfrm>
            <a:off x="1074217" y="1176509"/>
            <a:ext cx="6666000" cy="94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0" lvl="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</a:pPr>
            <a:endParaRPr lang="pt-BR"/>
          </a:p>
          <a:p>
            <a:pPr marL="457200" lvl="0" indent="-33020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•"/>
            </a:pPr>
            <a:r>
              <a:rPr lang="pt-BR"/>
              <a:t> Serviços de logística nos modais terrestre, aéreo e marítimo. </a:t>
            </a:r>
          </a:p>
        </p:txBody>
      </p:sp>
      <p:pic>
        <p:nvPicPr>
          <p:cNvPr id="7" name="Google Shape;106;p20">
            <a:extLst>
              <a:ext uri="{FF2B5EF4-FFF2-40B4-BE49-F238E27FC236}">
                <a16:creationId xmlns:a16="http://schemas.microsoft.com/office/drawing/2014/main" id="{2CB2DA5C-7CE9-44BD-B00F-D4FF562F95A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05;p20">
            <a:extLst>
              <a:ext uri="{FF2B5EF4-FFF2-40B4-BE49-F238E27FC236}">
                <a16:creationId xmlns:a16="http://schemas.microsoft.com/office/drawing/2014/main" id="{75979351-7205-4254-8DFA-4D5BCB1ED5F3}"/>
              </a:ext>
            </a:extLst>
          </p:cNvPr>
          <p:cNvSpPr txBox="1"/>
          <p:nvPr/>
        </p:nvSpPr>
        <p:spPr>
          <a:xfrm>
            <a:off x="2935634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01;p20">
            <a:extLst>
              <a:ext uri="{FF2B5EF4-FFF2-40B4-BE49-F238E27FC236}">
                <a16:creationId xmlns:a16="http://schemas.microsoft.com/office/drawing/2014/main" id="{6E596A19-F2FC-4A83-AF1B-004D54C577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4796" y="979111"/>
            <a:ext cx="18387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FedEx:</a:t>
            </a:r>
            <a:endParaRPr sz="3300"/>
          </a:p>
        </p:txBody>
      </p:sp>
      <p:pic>
        <p:nvPicPr>
          <p:cNvPr id="16" name="Imagem 15" descr="Avião de passageiros na água&#10;&#10;Descrição gerada automaticamente">
            <a:extLst>
              <a:ext uri="{FF2B5EF4-FFF2-40B4-BE49-F238E27FC236}">
                <a16:creationId xmlns:a16="http://schemas.microsoft.com/office/drawing/2014/main" id="{6EE914E3-51D3-405C-8FBA-CB28B4E92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434" y="2911917"/>
            <a:ext cx="2413916" cy="1537335"/>
          </a:xfrm>
          <a:prstGeom prst="homePlate">
            <a:avLst/>
          </a:prstGeom>
        </p:spPr>
      </p:pic>
      <p:pic>
        <p:nvPicPr>
          <p:cNvPr id="18" name="Imagem 17" descr="Carro estacionado na frente de um caminhão&#10;&#10;Descrição gerada automaticamente">
            <a:extLst>
              <a:ext uri="{FF2B5EF4-FFF2-40B4-BE49-F238E27FC236}">
                <a16:creationId xmlns:a16="http://schemas.microsoft.com/office/drawing/2014/main" id="{BAFAB6C4-795D-4DA4-8BC6-B2A3501DD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1815" y="2911917"/>
            <a:ext cx="2300370" cy="1534482"/>
          </a:xfrm>
          <a:prstGeom prst="chevron">
            <a:avLst/>
          </a:prstGeom>
        </p:spPr>
      </p:pic>
      <p:pic>
        <p:nvPicPr>
          <p:cNvPr id="20" name="Imagem 19" descr="Navio na água&#10;&#10;Descrição gerada automaticamente">
            <a:extLst>
              <a:ext uri="{FF2B5EF4-FFF2-40B4-BE49-F238E27FC236}">
                <a16:creationId xmlns:a16="http://schemas.microsoft.com/office/drawing/2014/main" id="{F046E4ED-A4C0-4215-B288-3C478F54A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8347" y="2911917"/>
            <a:ext cx="2413916" cy="1534482"/>
          </a:xfrm>
          <a:prstGeom prst="chevron">
            <a:avLst/>
          </a:prstGeom>
        </p:spPr>
      </p:pic>
    </p:spTree>
    <p:extLst>
      <p:ext uri="{BB962C8B-B14F-4D97-AF65-F5344CB8AC3E}">
        <p14:creationId xmlns:p14="http://schemas.microsoft.com/office/powerpoint/2010/main" val="102126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523746" y="489988"/>
            <a:ext cx="18387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FedEx:</a:t>
            </a:r>
            <a:endParaRPr sz="3300"/>
          </a:p>
        </p:txBody>
      </p:sp>
      <p:sp>
        <p:nvSpPr>
          <p:cNvPr id="113" name="Google Shape;113;p21"/>
          <p:cNvSpPr txBox="1"/>
          <p:nvPr/>
        </p:nvSpPr>
        <p:spPr>
          <a:xfrm>
            <a:off x="595047" y="1124197"/>
            <a:ext cx="6601200" cy="3520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•"/>
            </a:pPr>
            <a:r>
              <a:rPr lang="pt-BR"/>
              <a:t>A FedEx Corporation está em grande crescimento financeiro.</a:t>
            </a:r>
            <a:endParaRPr/>
          </a:p>
          <a:p>
            <a:pPr marL="457200" lvl="0" indent="-32385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500"/>
              <a:buChar char="•"/>
            </a:pPr>
            <a:r>
              <a:rPr lang="pt-BR"/>
              <a:t> Fornece serviços de logística, transporte e negócios relacionados de alto valor agregado por meio de empresas operacionais focadas.</a:t>
            </a:r>
            <a:endParaRPr/>
          </a:p>
          <a:p>
            <a:pPr marL="457200" lvl="0" indent="-32385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500"/>
              <a:buChar char="•"/>
            </a:pPr>
            <a:r>
              <a:rPr lang="pt-BR"/>
              <a:t>Os requisitos do cliente serão atendidos com a mais alta qualidade apropriada para cada segmento de mercado atendido. Desenvolvendo relacionamentos mutuamente gratificantes com os membros de sua equipe, parceiros e fornecedores. </a:t>
            </a:r>
          </a:p>
          <a:p>
            <a:pPr marL="457200" lvl="0" indent="-32385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500"/>
              <a:buChar char="•"/>
            </a:pPr>
            <a:r>
              <a:rPr lang="pt-BR"/>
              <a:t>A segurança é a primeira consideração em todas as operações. As atividades corporativas são conduzidas com os mais altos padrões éticos e profissionais.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8862945" y="4681461"/>
            <a:ext cx="135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23"/>
          <p:cNvGrpSpPr/>
          <p:nvPr/>
        </p:nvGrpSpPr>
        <p:grpSpPr>
          <a:xfrm>
            <a:off x="-478" y="0"/>
            <a:ext cx="9144476" cy="5143716"/>
            <a:chOff x="0" y="283"/>
            <a:chExt cx="12192635" cy="6858288"/>
          </a:xfrm>
        </p:grpSpPr>
        <p:pic>
          <p:nvPicPr>
            <p:cNvPr id="134" name="Google Shape;134;p23"/>
            <p:cNvPicPr preferRelativeResize="0"/>
            <p:nvPr/>
          </p:nvPicPr>
          <p:blipFill rotWithShape="1">
            <a:blip r:embed="rId3">
              <a:alphaModFix/>
            </a:blip>
            <a:srcRect l="21148" t="8305" r="22605" b="29621"/>
            <a:stretch/>
          </p:blipFill>
          <p:spPr>
            <a:xfrm>
              <a:off x="572283" y="283"/>
              <a:ext cx="11047430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23"/>
            <p:cNvSpPr/>
            <p:nvPr/>
          </p:nvSpPr>
          <p:spPr>
            <a:xfrm>
              <a:off x="0" y="5128196"/>
              <a:ext cx="12192635" cy="1730375"/>
            </a:xfrm>
            <a:custGeom>
              <a:avLst/>
              <a:gdLst/>
              <a:ahLst/>
              <a:cxnLst/>
              <a:rect l="l" t="t" r="r" b="b"/>
              <a:pathLst>
                <a:path w="12192635" h="1730375" extrusionOk="0">
                  <a:moveTo>
                    <a:pt x="12192114" y="0"/>
                  </a:moveTo>
                  <a:lnTo>
                    <a:pt x="0" y="0"/>
                  </a:lnTo>
                  <a:lnTo>
                    <a:pt x="0" y="1730159"/>
                  </a:lnTo>
                  <a:lnTo>
                    <a:pt x="12192114" y="1730159"/>
                  </a:lnTo>
                  <a:lnTo>
                    <a:pt x="12192114" y="0"/>
                  </a:lnTo>
                  <a:close/>
                </a:path>
              </a:pathLst>
            </a:custGeom>
            <a:solidFill>
              <a:srgbClr val="392E76">
                <a:alpha val="56862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8" name="Google Shape;138;p23"/>
          <p:cNvSpPr txBox="1"/>
          <p:nvPr/>
        </p:nvSpPr>
        <p:spPr>
          <a:xfrm>
            <a:off x="227533" y="3998633"/>
            <a:ext cx="8004334" cy="84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266700" marR="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pt-BR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Os recursos de rastreamento de encomendas pela Web, que foram primeiramente  lançados pela FedEx, tornaram-se, hoje, uma norma da indústria e não apenas uma vantagem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m 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8BA2856E-B6B4-4561-A046-154F9D265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139"/>
            <a:ext cx="9144000" cy="42292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/>
        </p:nvSpPr>
        <p:spPr>
          <a:xfrm>
            <a:off x="559098" y="335871"/>
            <a:ext cx="1922845" cy="1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8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41107D"/>
                </a:solidFill>
                <a:latin typeface="Arial Black"/>
                <a:ea typeface="Arial Black"/>
                <a:cs typeface="Arial Black"/>
                <a:sym typeface="Arial Black"/>
              </a:rPr>
              <a:t>Fed</a:t>
            </a:r>
            <a:r>
              <a:rPr lang="pt-BR" sz="4000">
                <a:solidFill>
                  <a:srgbClr val="FC6100"/>
                </a:solidFill>
                <a:latin typeface="Arial Black"/>
                <a:ea typeface="Arial Black"/>
                <a:cs typeface="Arial Black"/>
                <a:sym typeface="Arial Black"/>
              </a:rPr>
              <a:t>Ex</a:t>
            </a:r>
            <a:r>
              <a:rPr lang="pt-BR" sz="8600">
                <a:solidFill>
                  <a:srgbClr val="FC6100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endParaRPr sz="5000" baseline="30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356697" y="1358693"/>
            <a:ext cx="4215300" cy="348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1425" rIns="0" bIns="0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BR" sz="1800">
                <a:latin typeface="Calibri"/>
                <a:ea typeface="Calibri"/>
                <a:cs typeface="Calibri"/>
                <a:sym typeface="Calibri"/>
              </a:rPr>
              <a:t>Os clientes são pessoas físicas (clientes domésticos) ou jurídicas (empresas de grande, médio ou pequeno porte e comerciantes) com entrega rápida, garantida e segura. </a:t>
            </a:r>
            <a:endParaRPr lang="pt-BR">
              <a:latin typeface="Calibri"/>
              <a:ea typeface="Calibri"/>
              <a:cs typeface="Calibri"/>
              <a:sym typeface="Calibri"/>
            </a:endParaRPr>
          </a:p>
          <a:p>
            <a:pPr marL="114300" marR="0" lvl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800"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BR" sz="1800">
                <a:latin typeface="Calibri"/>
                <a:ea typeface="Calibri"/>
                <a:cs typeface="Calibri"/>
                <a:sym typeface="Calibri"/>
              </a:rPr>
              <a:t>A faixa de preço ofertada levando em conta os benefícios que ela oferece faz parte do seu plano de estratégia, pois elimina vários problemas decorrentes das concorrentes.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 descr="Homem em pé em frente a mesa&#10;&#10;Descrição gerada automaticamente com confiança média">
            <a:extLst>
              <a:ext uri="{FF2B5EF4-FFF2-40B4-BE49-F238E27FC236}">
                <a16:creationId xmlns:a16="http://schemas.microsoft.com/office/drawing/2014/main" id="{8FB2A362-293F-4461-B493-F99835DBC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245" y="2750356"/>
            <a:ext cx="2718929" cy="1731587"/>
          </a:xfrm>
          <a:prstGeom prst="parallelogram">
            <a:avLst>
              <a:gd name="adj" fmla="val 30410"/>
            </a:avLst>
          </a:prstGeom>
        </p:spPr>
      </p:pic>
      <p:pic>
        <p:nvPicPr>
          <p:cNvPr id="5" name="Imagem 4" descr="Van branca estacionada em frente a montanha&#10;&#10;Descrição gerada automaticamente">
            <a:extLst>
              <a:ext uri="{FF2B5EF4-FFF2-40B4-BE49-F238E27FC236}">
                <a16:creationId xmlns:a16="http://schemas.microsoft.com/office/drawing/2014/main" id="{6528FFF4-38F2-40E5-B767-4EE3DD27C9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1834" y="1264278"/>
            <a:ext cx="2782171" cy="1836233"/>
          </a:xfrm>
          <a:prstGeom prst="flowChartInputOutput">
            <a:avLst/>
          </a:prstGeom>
        </p:spPr>
      </p:pic>
      <p:sp>
        <p:nvSpPr>
          <p:cNvPr id="10" name="Google Shape;115;p21">
            <a:extLst>
              <a:ext uri="{FF2B5EF4-FFF2-40B4-BE49-F238E27FC236}">
                <a16:creationId xmlns:a16="http://schemas.microsoft.com/office/drawing/2014/main" id="{C453BD76-982B-4530-B572-10021F2BAC20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16;p21">
            <a:extLst>
              <a:ext uri="{FF2B5EF4-FFF2-40B4-BE49-F238E27FC236}">
                <a16:creationId xmlns:a16="http://schemas.microsoft.com/office/drawing/2014/main" id="{E53C99E1-D9F8-4EE1-838B-EC9730BF2C5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5647" y="102525"/>
            <a:ext cx="1352700" cy="3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5;p21">
            <a:extLst>
              <a:ext uri="{FF2B5EF4-FFF2-40B4-BE49-F238E27FC236}">
                <a16:creationId xmlns:a16="http://schemas.microsoft.com/office/drawing/2014/main" id="{3E01B0BB-95C9-4711-ABF7-290FBD8A585E}"/>
              </a:ext>
            </a:extLst>
          </p:cNvPr>
          <p:cNvSpPr txBox="1"/>
          <p:nvPr/>
        </p:nvSpPr>
        <p:spPr>
          <a:xfrm>
            <a:off x="2912709" y="605809"/>
            <a:ext cx="33186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0" marR="215900" lvl="0" indent="0" algn="ctr" rtl="0">
              <a:lnSpc>
                <a:spcPct val="11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Sistemas de informação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Imagem 6" descr="Uma imagem contendo Gráfico&#10;&#10;Descrição gerada automaticamente">
            <a:extLst>
              <a:ext uri="{FF2B5EF4-FFF2-40B4-BE49-F238E27FC236}">
                <a16:creationId xmlns:a16="http://schemas.microsoft.com/office/drawing/2014/main" id="{20A82DCD-AD5C-4568-9A4D-E227AB61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404" y="1620796"/>
            <a:ext cx="6207948" cy="3420179"/>
          </a:xfrm>
          <a:prstGeom prst="rect">
            <a:avLst/>
          </a:prstGeom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5CE5E812-F680-4CC5-B40A-D4A55AB2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8012" y="1093537"/>
            <a:ext cx="6367969" cy="249299"/>
          </a:xfrm>
        </p:spPr>
        <p:txBody>
          <a:bodyPr/>
          <a:lstStyle/>
          <a:p>
            <a:r>
              <a:rPr lang="pt-BR" sz="1800">
                <a:solidFill>
                  <a:schemeClr val="tx1"/>
                </a:solidFill>
                <a:latin typeface="+mn-lt"/>
              </a:rPr>
              <a:t>Serviços domésticos da FedEx Express®: Divisão Geográfica</a:t>
            </a:r>
          </a:p>
        </p:txBody>
      </p:sp>
    </p:spTree>
    <p:extLst>
      <p:ext uri="{BB962C8B-B14F-4D97-AF65-F5344CB8AC3E}">
        <p14:creationId xmlns:p14="http://schemas.microsoft.com/office/powerpoint/2010/main" val="9882181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899</Words>
  <Application>Microsoft Office PowerPoint</Application>
  <PresentationFormat>Apresentação na tela (16:9)</PresentationFormat>
  <Paragraphs>101</Paragraphs>
  <Slides>25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Calibri Light</vt:lpstr>
      <vt:lpstr>Arial</vt:lpstr>
      <vt:lpstr>Arial Black</vt:lpstr>
      <vt:lpstr>Calibri</vt:lpstr>
      <vt:lpstr>Tema do Office</vt:lpstr>
      <vt:lpstr>Apresentação do PowerPoint</vt:lpstr>
      <vt:lpstr>FedEx:</vt:lpstr>
      <vt:lpstr>FedEx:</vt:lpstr>
      <vt:lpstr>Apresentação do PowerPoint</vt:lpstr>
      <vt:lpstr>FedEx:</vt:lpstr>
      <vt:lpstr>FedEx:</vt:lpstr>
      <vt:lpstr>Apresentação do PowerPoint</vt:lpstr>
      <vt:lpstr>Apresentação do PowerPoint</vt:lpstr>
      <vt:lpstr>Apresentação do PowerPoint</vt:lpstr>
      <vt:lpstr>Perspectivas &amp; Princípios </vt:lpstr>
      <vt:lpstr>Unificado</vt:lpstr>
      <vt:lpstr>Por que Modelo Unificado?</vt:lpstr>
      <vt:lpstr>PROPOSTA DE IMPLANTAÇÃO DO MODELO OPERACIONAL </vt:lpstr>
      <vt:lpstr>Definição de modularidade atual</vt:lpstr>
      <vt:lpstr>Por que Modularidade de Negócio?</vt:lpstr>
      <vt:lpstr>Apresentação do PowerPoint</vt:lpstr>
      <vt:lpstr>         Por que Prospecção futura?</vt:lpstr>
      <vt:lpstr>      </vt:lpstr>
      <vt:lpstr>      </vt:lpstr>
      <vt:lpstr>      </vt:lpstr>
      <vt:lpstr>      </vt:lpstr>
      <vt:lpstr>      </vt:lpstr>
      <vt:lpstr>      </vt:lpstr>
      <vt:lpstr>Conclusão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Ari H.</dc:creator>
  <cp:lastModifiedBy>Ari</cp:lastModifiedBy>
  <cp:revision>2</cp:revision>
  <dcterms:modified xsi:type="dcterms:W3CDTF">2022-06-13T14:30:25Z</dcterms:modified>
</cp:coreProperties>
</file>

<file path=docProps/thumbnail.jpeg>
</file>